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7" r:id="rId10"/>
    <p:sldId id="275" r:id="rId11"/>
    <p:sldId id="273" r:id="rId12"/>
    <p:sldId id="271" r:id="rId13"/>
    <p:sldId id="268" r:id="rId14"/>
    <p:sldId id="270" r:id="rId15"/>
    <p:sldId id="269" r:id="rId16"/>
    <p:sldId id="272" r:id="rId17"/>
    <p:sldId id="274" r:id="rId18"/>
    <p:sldId id="263" r:id="rId19"/>
    <p:sldId id="264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C352"/>
    <a:srgbClr val="7D5828"/>
    <a:srgbClr val="EBC050"/>
    <a:srgbClr val="C49B42"/>
    <a:srgbClr val="EEC251"/>
    <a:srgbClr val="7A3232"/>
    <a:srgbClr val="9F3737"/>
    <a:srgbClr val="FFFB4B"/>
    <a:srgbClr val="C5D17B"/>
    <a:srgbClr val="C783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24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5167" y="6336645"/>
            <a:ext cx="735913" cy="33938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 userDrawn="1"/>
        </p:nvSpPr>
        <p:spPr>
          <a:xfrm>
            <a:off x="9099928" y="6295733"/>
            <a:ext cx="2810280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C++</a:t>
            </a:r>
            <a:r>
              <a:rPr lang="en-US" sz="1600" b="1" baseline="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 </a:t>
            </a:r>
            <a:r>
              <a:rPr lang="bg-BG" sz="1600" b="1" baseline="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Обучение към</a:t>
            </a:r>
            <a:endParaRPr lang="en-US" sz="1600" b="1" dirty="0">
              <a:solidFill>
                <a:srgbClr val="EBC050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0146997" y="6547548"/>
            <a:ext cx="716141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bg-BG" sz="1200" b="1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2017</a:t>
            </a:r>
            <a:endParaRPr lang="en-US" sz="1200" b="1" dirty="0">
              <a:solidFill>
                <a:srgbClr val="EBC05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82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26.7.2017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40193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26.7.2017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02509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24468" y="432034"/>
            <a:ext cx="13314556" cy="1051080"/>
          </a:xfrm>
          <a:solidFill>
            <a:srgbClr val="7A3232"/>
          </a:solidFill>
          <a:effectLst>
            <a:outerShdw blurRad="50800" dist="38100" dir="2700000" algn="tl" rotWithShape="0">
              <a:prstClr val="black">
                <a:alpha val="31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>
            <a:lvl1pPr algn="ctr">
              <a:defRPr>
                <a:solidFill>
                  <a:schemeClr val="tx1"/>
                </a:solidFill>
                <a:effectLst>
                  <a:outerShdw blurRad="508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  <a:effectLst>
            <a:outerShdw blurRad="50800" dist="50800" dir="5400000" algn="ctr" rotWithShape="0">
              <a:srgbClr val="000000"/>
            </a:outerShdw>
            <a:softEdge rad="0"/>
          </a:effectLst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810" y="1825625"/>
            <a:ext cx="4285106" cy="478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15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26.7.2017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680560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26.7.2017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83838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26.7.2017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63161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26.7.2017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23367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26.7.2017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45719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26.7.2017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45180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26.7.2017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15971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8D853-6D5B-447D-A6AA-0F407C906460}" type="datetimeFigureOut">
              <a:rPr lang="bg-BG" smtClean="0"/>
              <a:t>26.7.2017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66141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5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147" y="145613"/>
            <a:ext cx="10454185" cy="7840639"/>
          </a:xfrm>
          <a:prstGeom prst="rect">
            <a:avLst/>
          </a:prstGeom>
          <a:effectLst>
            <a:outerShdw blurRad="50800" dist="38100" dir="2700000" sx="96000" sy="9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732244"/>
            <a:ext cx="3582955" cy="24802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2276" y="3809328"/>
            <a:ext cx="3907810" cy="22149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bg-BG" sz="2800" noProof="1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Екип</a:t>
            </a:r>
            <a:r>
              <a:rPr lang="en-US" sz="2800" noProof="1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:</a:t>
            </a:r>
          </a:p>
          <a:p>
            <a:pPr algn="l"/>
            <a:r>
              <a:rPr lang="bg-BG" b="1" noProof="1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Борислав Иванов</a:t>
            </a:r>
          </a:p>
          <a:p>
            <a:pPr algn="l"/>
            <a:r>
              <a:rPr lang="bg-BG" b="1" noProof="1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Ива Иванова</a:t>
            </a:r>
          </a:p>
          <a:p>
            <a:pPr algn="l"/>
            <a:r>
              <a:rPr lang="bg-BG" b="1" noProof="1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Мирослав Сергиев</a:t>
            </a:r>
            <a:endParaRPr lang="en-US" b="1" noProof="1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70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6692">
            <a:off x="-37158" y="930875"/>
            <a:ext cx="5174223" cy="5174223"/>
          </a:xfrm>
          <a:ln w="25400">
            <a:solidFill>
              <a:schemeClr val="bg1"/>
            </a:solidFill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5950423" y="1945740"/>
            <a:ext cx="6496335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u="sng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public</a:t>
            </a:r>
            <a:r>
              <a:rPr lang="en-US" sz="2600" b="1" u="sng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:</a:t>
            </a:r>
          </a:p>
          <a:p>
            <a:endParaRPr lang="en-US" sz="2600" b="1" u="sng" dirty="0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Info</a:t>
            </a:r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  <a:endParaRPr lang="en-US" sz="2600" b="1" dirty="0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 </a:t>
            </a:r>
            <a:r>
              <a:rPr lang="en-US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~Info</a:t>
            </a:r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  <a:endParaRPr lang="en-US" sz="2600" b="1" dirty="0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endParaRPr lang="bg-BG" sz="2600" dirty="0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init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</a:p>
          <a:p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render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</a:p>
          <a:p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int </a:t>
            </a:r>
            <a:r>
              <a:rPr lang="en-US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eventHandler</a:t>
            </a:r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(SDL_Event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&amp; e</a:t>
            </a:r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);</a:t>
            </a:r>
          </a:p>
          <a:p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 void </a:t>
            </a:r>
            <a:r>
              <a:rPr lang="en-US" sz="26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fadeIn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	</a:t>
            </a:r>
            <a:endParaRPr lang="en-US" sz="2600" b="1" dirty="0" smtClean="0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 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void </a:t>
            </a:r>
            <a:r>
              <a:rPr lang="en-US" sz="26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fadeOut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	</a:t>
            </a:r>
            <a:endParaRPr lang="en-US" sz="2600" b="1" dirty="0" smtClean="0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 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render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  <a:endParaRPr lang="bg-BG" sz="2600" b="1" dirty="0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61805" y="283334"/>
            <a:ext cx="6974681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5255863" y="388717"/>
            <a:ext cx="6786563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en-US" sz="44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Class</a:t>
            </a:r>
            <a:r>
              <a:rPr lang="en-US" sz="4400" dirty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: </a:t>
            </a:r>
            <a:r>
              <a:rPr lang="en-US" sz="54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Info</a:t>
            </a:r>
            <a:endParaRPr lang="bg-BG" sz="5400" dirty="0">
              <a:ln>
                <a:solidFill>
                  <a:schemeClr val="bg1"/>
                </a:solidFill>
              </a:ln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46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73975" y="1494985"/>
            <a:ext cx="7319737" cy="44935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600" b="1" u="sng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public:</a:t>
            </a:r>
            <a:endParaRPr lang="bg-BG" sz="2600" b="1" u="sng" dirty="0" smtClean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endParaRPr lang="en-US" sz="2600" b="1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WinScreen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~WinScreen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</a:p>
          <a:p>
            <a:endParaRPr lang="bg-BG" sz="2600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init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 void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render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	</a:t>
            </a:r>
            <a:endParaRPr lang="en-US" sz="2600" b="1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 int </a:t>
            </a:r>
            <a:r>
              <a:rPr lang="en-US" sz="2600" b="1" dirty="0" err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eventHandler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en-US" sz="2600" b="1" dirty="0" err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SDL_Event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&amp; e);</a:t>
            </a:r>
            <a:endParaRPr lang="en-US" sz="2600" b="1" dirty="0">
              <a:solidFill>
                <a:srgbClr val="F0C352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 void </a:t>
            </a:r>
            <a:r>
              <a:rPr lang="en-US" sz="2600" b="1" dirty="0" err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fadeIn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	</a:t>
            </a:r>
          </a:p>
          <a:p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 void </a:t>
            </a:r>
            <a:r>
              <a:rPr lang="en-US" sz="2600" b="1" dirty="0" err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fadeOut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 </a:t>
            </a:r>
            <a:endParaRPr lang="en-US" sz="2600" b="1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loadData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(deque&lt;Player*&gt;);</a:t>
            </a:r>
            <a:endParaRPr lang="bg-BG" sz="2600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9917" y="255506"/>
            <a:ext cx="6974681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273975" y="360889"/>
            <a:ext cx="6786563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en-US" sz="44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Class</a:t>
            </a:r>
            <a:r>
              <a:rPr lang="en-US" sz="4400" dirty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: </a:t>
            </a:r>
            <a:r>
              <a:rPr lang="en-US" sz="54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WinScreen</a:t>
            </a:r>
            <a:endParaRPr lang="bg-BG" sz="5400" dirty="0">
              <a:ln>
                <a:solidFill>
                  <a:schemeClr val="bg1"/>
                </a:solidFill>
              </a:ln>
              <a:effectLst/>
              <a:latin typeface="Arial Black" panose="020B0A040201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1053">
            <a:off x="7600516" y="1056875"/>
            <a:ext cx="4987198" cy="5148745"/>
          </a:xfrm>
          <a:prstGeom prst="rect">
            <a:avLst/>
          </a:prstGeom>
          <a:ln w="254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245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 rot="718592">
            <a:off x="7150572" y="2281057"/>
            <a:ext cx="4650058" cy="1059946"/>
            <a:chOff x="4259766" y="4749838"/>
            <a:chExt cx="4650058" cy="10599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" name="Picture 2" descr="https://cdn.pixabay.com/photo/2015/12/08/00/20/film-1081666_960_720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5735" y="4749838"/>
              <a:ext cx="2334089" cy="1059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https://cdn.pixabay.com/photo/2015/12/08/00/20/film-1081666_960_720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9766" y="4749838"/>
              <a:ext cx="2315969" cy="1059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628" b="94329"/>
            <a:stretch/>
          </p:blipFill>
          <p:spPr>
            <a:xfrm>
              <a:off x="4338436" y="4868548"/>
              <a:ext cx="4571388" cy="777923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229" y="5347670"/>
            <a:ext cx="3438134" cy="92829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7975" y="2120982"/>
            <a:ext cx="8417673" cy="4154984"/>
          </a:xfrm>
          <a:prstGeom prst="rect">
            <a:avLst/>
          </a:prstGeom>
          <a:effectLst>
            <a:outerShdw blurRad="50800" dist="38100" dir="3000000" sx="93000" sy="93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2400" b="1" u="sng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n-US" sz="2400" b="1" dirty="0" smtClean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b="1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Sprite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SDL_Rect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 err="1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animationFrame</a:t>
            </a:r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Uint32 	</a:t>
            </a:r>
            <a:r>
              <a:rPr lang="en-US" sz="2400" b="1" dirty="0" err="1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numOfFrames</a:t>
            </a:r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1, Uint32 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animationDelay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= 50);</a:t>
            </a:r>
            <a:endParaRPr lang="en-US" sz="2400" b="1" dirty="0" smtClean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virtual </a:t>
            </a:r>
            <a:r>
              <a:rPr lang="en-US" sz="24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~Sprite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endParaRPr lang="en-US" sz="2400" b="1" dirty="0" smtClean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400" b="1" dirty="0" err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setNumOfFrames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(Uint32 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numOfFrames</a:t>
            </a:r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400" b="1" dirty="0" err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setAnimationFrame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SDL_Rect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animationFrame</a:t>
            </a:r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virtual 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4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render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x, 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y, 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SDL_Rect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clip 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NULL, double a = 0, 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SDL_Point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* c = </a:t>
            </a:r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NULL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SDL_RendererFlip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f = SDL_FLIP_NONE);	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6696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2331685" y="375127"/>
            <a:ext cx="75472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Helper classes: </a:t>
            </a:r>
            <a:br>
              <a:rPr lang="en-US" sz="32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</a:br>
            <a:r>
              <a:rPr lang="en-US" sz="40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UI, Texture, Button, Sprite</a:t>
            </a:r>
            <a:endParaRPr lang="bg-BG" sz="4000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87733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6685" y="1638322"/>
            <a:ext cx="7115043" cy="5462428"/>
          </a:xfrm>
          <a:effectLst>
            <a:softEdge rad="0"/>
          </a:effectLst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b="1" u="sng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public:</a:t>
            </a:r>
          </a:p>
          <a:p>
            <a:pPr marL="0" indent="0">
              <a:buNone/>
            </a:pPr>
            <a:endParaRPr lang="en-US" sz="2600" b="1" u="sng" dirty="0" smtClean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vector&lt; Pawn* &gt;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m_vPawns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2600" b="1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Player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(Colors 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6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Player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bg-BG" sz="2600" b="1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600" b="1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Render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(vector&lt;pair&lt;int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int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&gt;&gt;);</a:t>
            </a:r>
            <a:endParaRPr lang="en-US" sz="2600" b="1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90" t="81990" r="10729" b="3283"/>
          <a:stretch/>
        </p:blipFill>
        <p:spPr>
          <a:xfrm rot="749961">
            <a:off x="1781071" y="2246397"/>
            <a:ext cx="2263532" cy="13958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8" t="3582" r="67645" b="81493"/>
          <a:stretch/>
        </p:blipFill>
        <p:spPr>
          <a:xfrm rot="1507654">
            <a:off x="798405" y="4376369"/>
            <a:ext cx="1716877" cy="13698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" t="66269" r="82371" b="12438"/>
          <a:stretch/>
        </p:blipFill>
        <p:spPr>
          <a:xfrm>
            <a:off x="10254677" y="2151468"/>
            <a:ext cx="1370468" cy="20653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2039687" y="200601"/>
            <a:ext cx="8131208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en-US" sz="48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Class</a:t>
            </a:r>
            <a:r>
              <a:rPr lang="en-US" sz="4800" dirty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: </a:t>
            </a:r>
            <a:r>
              <a:rPr lang="en-US" sz="60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Player</a:t>
            </a:r>
            <a:endParaRPr lang="bg-BG" sz="6000" dirty="0">
              <a:ln>
                <a:solidFill>
                  <a:schemeClr val="bg1"/>
                </a:solidFill>
              </a:ln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30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57" t="94328"/>
          <a:stretch/>
        </p:blipFill>
        <p:spPr>
          <a:xfrm flipH="1">
            <a:off x="707504" y="3733731"/>
            <a:ext cx="991410" cy="10230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5" t="50396" r="43123" b="43881"/>
          <a:stretch/>
        </p:blipFill>
        <p:spPr>
          <a:xfrm flipH="1">
            <a:off x="332317" y="3846212"/>
            <a:ext cx="1148187" cy="110076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3" t="53122" r="58889" b="40807"/>
          <a:stretch/>
        </p:blipFill>
        <p:spPr>
          <a:xfrm>
            <a:off x="2905564" y="3203629"/>
            <a:ext cx="946625" cy="936469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3" t="53122" r="58889" b="40807"/>
          <a:stretch/>
        </p:blipFill>
        <p:spPr>
          <a:xfrm>
            <a:off x="3673258" y="3333038"/>
            <a:ext cx="946625" cy="936469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3" t="53122" r="58889" b="40807"/>
          <a:stretch/>
        </p:blipFill>
        <p:spPr>
          <a:xfrm>
            <a:off x="3313914" y="2962232"/>
            <a:ext cx="946625" cy="936469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33" b="94167"/>
          <a:stretch/>
        </p:blipFill>
        <p:spPr>
          <a:xfrm rot="19896104">
            <a:off x="3549929" y="2744505"/>
            <a:ext cx="699276" cy="7849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33" b="94167"/>
          <a:stretch/>
        </p:blipFill>
        <p:spPr>
          <a:xfrm rot="19896104">
            <a:off x="3761016" y="3216815"/>
            <a:ext cx="699276" cy="78497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3" t="53122" r="58889" b="40807"/>
          <a:stretch/>
        </p:blipFill>
        <p:spPr>
          <a:xfrm>
            <a:off x="2123689" y="3084790"/>
            <a:ext cx="946625" cy="936469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3" t="53122" r="58889" b="40807"/>
          <a:stretch/>
        </p:blipFill>
        <p:spPr>
          <a:xfrm>
            <a:off x="4041367" y="3786247"/>
            <a:ext cx="946625" cy="936469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3" t="53122" r="58889" b="40807"/>
          <a:stretch/>
        </p:blipFill>
        <p:spPr>
          <a:xfrm>
            <a:off x="3272377" y="3663194"/>
            <a:ext cx="946625" cy="936469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3" t="53122" r="58889" b="40807"/>
          <a:stretch/>
        </p:blipFill>
        <p:spPr>
          <a:xfrm>
            <a:off x="3665884" y="4050996"/>
            <a:ext cx="946625" cy="936469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sp>
        <p:nvSpPr>
          <p:cNvPr id="4" name="Rectangle 3"/>
          <p:cNvSpPr/>
          <p:nvPr/>
        </p:nvSpPr>
        <p:spPr>
          <a:xfrm>
            <a:off x="5756501" y="1698170"/>
            <a:ext cx="7441293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Pawn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(Colors 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virtual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~Pawn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endParaRPr lang="en-US" sz="2600" b="1" dirty="0" smtClean="0">
              <a:solidFill>
                <a:srgbClr val="EBC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render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600" b="1" dirty="0" err="1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x, </a:t>
            </a:r>
            <a:r>
              <a:rPr lang="en-US" sz="2600" b="1" dirty="0" err="1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600" b="1" dirty="0" err="1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6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getIXPosition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600" b="1" dirty="0" err="1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n-US" sz="2600" b="1" dirty="0" smtClean="0">
              <a:solidFill>
                <a:srgbClr val="EBC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600" b="1" dirty="0" err="1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6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getIYPosition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600" b="1" dirty="0" err="1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double </a:t>
            </a:r>
            <a:r>
              <a:rPr lang="en-US" sz="26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getDScale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600" b="1" dirty="0" err="1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bool </a:t>
            </a:r>
            <a:r>
              <a:rPr lang="en-US" sz="26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getBFinished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600" b="1" dirty="0" err="1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bool </a:t>
            </a:r>
            <a:r>
              <a:rPr lang="en-US" sz="26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getBIdle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600" b="1" dirty="0" err="1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Colors </a:t>
            </a:r>
            <a:r>
              <a:rPr lang="en-US" sz="26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getEColor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600" b="1" dirty="0" err="1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57" t="94328"/>
          <a:stretch/>
        </p:blipFill>
        <p:spPr>
          <a:xfrm flipH="1">
            <a:off x="1019601" y="4006893"/>
            <a:ext cx="991410" cy="10230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33" b="94167"/>
          <a:stretch/>
        </p:blipFill>
        <p:spPr>
          <a:xfrm rot="19896104">
            <a:off x="2326847" y="2948618"/>
            <a:ext cx="699276" cy="7849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5" t="50396" r="43123" b="43881"/>
          <a:stretch/>
        </p:blipFill>
        <p:spPr>
          <a:xfrm flipH="1">
            <a:off x="644414" y="4119374"/>
            <a:ext cx="1148187" cy="11007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33" b="94167"/>
          <a:stretch/>
        </p:blipFill>
        <p:spPr>
          <a:xfrm rot="19896104">
            <a:off x="3074254" y="3066985"/>
            <a:ext cx="699276" cy="7849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33" b="94167"/>
          <a:stretch/>
        </p:blipFill>
        <p:spPr>
          <a:xfrm rot="19896104">
            <a:off x="3464347" y="3531967"/>
            <a:ext cx="699276" cy="7849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33" b="94167"/>
          <a:stretch/>
        </p:blipFill>
        <p:spPr>
          <a:xfrm rot="19896104">
            <a:off x="4175559" y="3659197"/>
            <a:ext cx="699276" cy="784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33" b="94167"/>
          <a:stretch/>
        </p:blipFill>
        <p:spPr>
          <a:xfrm rot="19896104">
            <a:off x="3832839" y="3935460"/>
            <a:ext cx="699276" cy="7849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57" t="94328"/>
          <a:stretch/>
        </p:blipFill>
        <p:spPr>
          <a:xfrm flipH="1">
            <a:off x="1311769" y="4264681"/>
            <a:ext cx="991410" cy="10230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5" t="50396" r="43123" b="43881"/>
          <a:stretch/>
        </p:blipFill>
        <p:spPr>
          <a:xfrm flipH="1">
            <a:off x="936582" y="4377162"/>
            <a:ext cx="1148187" cy="110076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6" name="Rectangle 25"/>
          <p:cNvSpPr/>
          <p:nvPr/>
        </p:nvSpPr>
        <p:spPr>
          <a:xfrm>
            <a:off x="2039687" y="200601"/>
            <a:ext cx="8131208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en-US" sz="48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Class</a:t>
            </a:r>
            <a:r>
              <a:rPr lang="en-US" sz="4800" dirty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: </a:t>
            </a:r>
            <a:r>
              <a:rPr lang="en-US" sz="60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Pawn</a:t>
            </a:r>
            <a:endParaRPr lang="bg-BG" sz="6000" dirty="0">
              <a:ln>
                <a:solidFill>
                  <a:schemeClr val="bg1"/>
                </a:solidFill>
              </a:ln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89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5"/>
          <a:stretch/>
        </p:blipFill>
        <p:spPr>
          <a:xfrm rot="2195529">
            <a:off x="10304060" y="4088910"/>
            <a:ext cx="1353137" cy="13533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390"/>
          <a:stretch/>
        </p:blipFill>
        <p:spPr>
          <a:xfrm>
            <a:off x="1255819" y="4488106"/>
            <a:ext cx="1348590" cy="13533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" name="Rectangle 5"/>
          <p:cNvSpPr/>
          <p:nvPr/>
        </p:nvSpPr>
        <p:spPr>
          <a:xfrm>
            <a:off x="3374410" y="1973477"/>
            <a:ext cx="6810232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u="sng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2600" b="1" u="sng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endParaRPr lang="en-US" sz="2600" b="1" u="sng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Dice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~Dice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endParaRPr lang="en-US" sz="2600" b="1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render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 err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setPosition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(int x, int y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 err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setDiceResult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600" b="1" dirty="0" err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DiceResult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roll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bool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(SDL_Event&amp; e);</a:t>
            </a: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bg-BG" sz="2600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5" t="1008" r="67085" b="-1008"/>
          <a:stretch/>
        </p:blipFill>
        <p:spPr>
          <a:xfrm rot="5400000" flipH="1">
            <a:off x="581524" y="2216731"/>
            <a:ext cx="1348590" cy="13533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18" t="1056" r="16872" b="-1056"/>
          <a:stretch/>
        </p:blipFill>
        <p:spPr>
          <a:xfrm rot="21243890">
            <a:off x="8162864" y="1996787"/>
            <a:ext cx="1348590" cy="13533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94" t="1076" r="33096" b="-1076"/>
          <a:stretch/>
        </p:blipFill>
        <p:spPr>
          <a:xfrm rot="21243890">
            <a:off x="9865733" y="2270301"/>
            <a:ext cx="1348590" cy="13533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3931558" y="199675"/>
            <a:ext cx="4347465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en-US" sz="48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Class</a:t>
            </a:r>
            <a:r>
              <a:rPr lang="en-US" sz="4800" dirty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: </a:t>
            </a:r>
            <a:r>
              <a:rPr lang="en-US" sz="60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Dice</a:t>
            </a:r>
            <a:endParaRPr lang="bg-BG" sz="6000" dirty="0">
              <a:ln>
                <a:solidFill>
                  <a:schemeClr val="bg1"/>
                </a:solidFill>
              </a:ln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55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370" y="1718416"/>
            <a:ext cx="6488318" cy="48071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u="sng" dirty="0">
                <a:solidFill>
                  <a:srgbClr val="EBC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2600" b="1" u="sng" dirty="0" smtClean="0">
                <a:solidFill>
                  <a:srgbClr val="EBC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endParaRPr lang="en-US" sz="2600" b="1" dirty="0">
              <a:solidFill>
                <a:srgbClr val="EBC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Sound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bool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load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void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pause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bool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playing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void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void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play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(SEFFECTS sound);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void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music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(MUSIC music);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~Sound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bg-BG" sz="2600" dirty="0">
              <a:solidFill>
                <a:srgbClr val="EBC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361" y="939491"/>
            <a:ext cx="4351338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384" y="2046701"/>
            <a:ext cx="4351338" cy="43513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3126340" y="292008"/>
            <a:ext cx="5957901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en-US" sz="4800" dirty="0" smtClean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Class: SOUND</a:t>
            </a:r>
            <a:endParaRPr lang="bg-BG" sz="6000" dirty="0">
              <a:ln>
                <a:solidFill>
                  <a:schemeClr val="bg1"/>
                </a:solidFill>
              </a:ln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94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5010" y="2026347"/>
            <a:ext cx="10515600" cy="4351338"/>
          </a:xfrm>
          <a:effectLst>
            <a:softEdge rad="0"/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u="sng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2600" b="1" u="sng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endParaRPr lang="bg-BG" sz="2600" b="1" u="sng" dirty="0" smtClean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600" b="1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Recovery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virtual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~Recovery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bg-BG" sz="2600" b="1" dirty="0" smtClean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deque&lt; Player* &gt;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ReadFromXML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2600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void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WriteXML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(deque &lt;Player*&gt;, bool rolled = 0);</a:t>
            </a:r>
          </a:p>
          <a:p>
            <a:pPr marL="0" indent="0">
              <a:buNone/>
            </a:pP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(deque &lt;Player*&gt;);</a:t>
            </a:r>
          </a:p>
          <a:p>
            <a:pPr marL="0" indent="0">
              <a:buNone/>
            </a:pP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bool </a:t>
            </a:r>
            <a:r>
              <a:rPr lang="en-US" sz="2600" b="1" i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hasRolled;</a:t>
            </a:r>
            <a:endParaRPr lang="bg-BG" sz="2600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604" y="-111892"/>
            <a:ext cx="5079365" cy="50793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280" y="1097598"/>
            <a:ext cx="5079365" cy="50793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2808200" y="194635"/>
            <a:ext cx="6449220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en-US" sz="4800" dirty="0" smtClean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Class</a:t>
            </a:r>
            <a:r>
              <a:rPr lang="en-US" sz="48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: </a:t>
            </a:r>
            <a:r>
              <a:rPr lang="en-US" sz="60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Recovery</a:t>
            </a:r>
            <a:endParaRPr lang="bg-BG" sz="6000" dirty="0">
              <a:ln>
                <a:solidFill>
                  <a:schemeClr val="bg1"/>
                </a:solidFill>
              </a:ln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6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2706377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2039687" y="2766519"/>
            <a:ext cx="8131208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en-US" sz="60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Source</a:t>
            </a:r>
            <a:endParaRPr lang="bg-BG" sz="6000" dirty="0">
              <a:ln>
                <a:solidFill>
                  <a:schemeClr val="bg1"/>
                </a:solidFill>
              </a:ln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6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0581"/>
            <a:ext cx="12192000" cy="46795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039687" y="200601"/>
            <a:ext cx="8131208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bg-BG" sz="6000" dirty="0" smtClean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Заключение</a:t>
            </a:r>
            <a:endParaRPr lang="bg-BG" sz="6000" dirty="0">
              <a:ln>
                <a:solidFill>
                  <a:schemeClr val="bg1"/>
                </a:solidFill>
              </a:ln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65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771" y="1795347"/>
            <a:ext cx="10917043" cy="4705813"/>
          </a:xfrm>
          <a:effectLst/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bg-BG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За играта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bg-BG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Дизайн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bg-BG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Структури от данни и особености в кода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bg-BG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Структура на проекта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bg-BG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Класове и тяхната роля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en-US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Source</a:t>
            </a:r>
            <a:endParaRPr lang="bg-BG" spc="100" dirty="0" smtClean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bg-BG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Заключение</a:t>
            </a:r>
            <a:endParaRPr lang="bg-BG" spc="100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852045" y="199675"/>
            <a:ext cx="6506492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r>
              <a:rPr lang="bg-BG" sz="6000" dirty="0">
                <a:ln w="19050">
                  <a:solidFill>
                    <a:schemeClr val="bg1"/>
                  </a:solidFill>
                </a:ln>
                <a:solidFill>
                  <a:srgbClr val="EBC050"/>
                </a:solidFill>
                <a:effectLst/>
                <a:latin typeface="Arial Black" panose="020B0A04020102020204" pitchFamily="34" charset="0"/>
              </a:rPr>
              <a:t>Съдържание</a:t>
            </a:r>
            <a:endParaRPr lang="bg-BG" sz="6000" dirty="0">
              <a:ln w="19050">
                <a:solidFill>
                  <a:schemeClr val="bg1"/>
                </a:solidFill>
              </a:ln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48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265" y="3470511"/>
            <a:ext cx="11982735" cy="16298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5117909" y="3530654"/>
            <a:ext cx="6605517" cy="15696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bg-BG" sz="4800" dirty="0" smtClean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Благодарим за вниманието!</a:t>
            </a:r>
            <a:endParaRPr lang="bg-BG" sz="6000" dirty="0">
              <a:ln>
                <a:solidFill>
                  <a:schemeClr val="bg1"/>
                </a:solidFill>
              </a:ln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6276">
            <a:off x="713678" y="733255"/>
            <a:ext cx="3179363" cy="3355032"/>
          </a:xfrm>
          <a:prstGeom prst="rect">
            <a:avLst/>
          </a:prstGeom>
          <a:effectLst>
            <a:outerShdw blurRad="50800" dist="177800" dir="5400000" algn="tl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95368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4771">
            <a:off x="-332491" y="2389270"/>
            <a:ext cx="6468673" cy="3998816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" t="2730" r="2811" b="3063"/>
          <a:stretch/>
        </p:blipFill>
        <p:spPr>
          <a:xfrm rot="522043">
            <a:off x="6675984" y="2021114"/>
            <a:ext cx="4728806" cy="47351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3880537" y="199675"/>
            <a:ext cx="4449507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r>
              <a:rPr lang="bg-BG" sz="6000" dirty="0" smtClean="0">
                <a:ln w="19050">
                  <a:solidFill>
                    <a:schemeClr val="bg1"/>
                  </a:solidFill>
                </a:ln>
                <a:solidFill>
                  <a:srgbClr val="EBC050"/>
                </a:solidFill>
                <a:effectLst/>
                <a:latin typeface="Arial Black" panose="020B0A04020102020204" pitchFamily="34" charset="0"/>
              </a:rPr>
              <a:t>За играта</a:t>
            </a:r>
            <a:endParaRPr lang="bg-BG" sz="6000" dirty="0">
              <a:ln w="19050">
                <a:solidFill>
                  <a:schemeClr val="bg1"/>
                </a:solidFill>
              </a:ln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79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731" y="2831154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878" y="2748513"/>
            <a:ext cx="11366810" cy="1150202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/>
          <a:p>
            <a:pPr algn="ctr"/>
            <a:r>
              <a:rPr lang="bg-BG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ДЕМОНСТРАЦИЯ</a:t>
            </a:r>
            <a:endParaRPr lang="bg-BG" dirty="0">
              <a:ln>
                <a:solidFill>
                  <a:schemeClr val="bg1"/>
                </a:solidFill>
              </a:ln>
              <a:solidFill>
                <a:srgbClr val="F0C35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235" y="2947409"/>
            <a:ext cx="812698" cy="90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9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31" y="3965251"/>
            <a:ext cx="2734957" cy="2734957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9399593" y="5117950"/>
            <a:ext cx="49890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EBC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&amp;</a:t>
            </a:r>
            <a:endParaRPr lang="en-US" sz="2800" dirty="0">
              <a:solidFill>
                <a:srgbClr val="EBC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09" y="1553293"/>
            <a:ext cx="2874834" cy="287483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832" y="1434738"/>
            <a:ext cx="1656110" cy="16561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967" y="1600866"/>
            <a:ext cx="1323854" cy="13238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374" y="1534593"/>
            <a:ext cx="1456399" cy="14563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655" y="1819848"/>
            <a:ext cx="3018479" cy="3018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12" t="41734" r="41177" b="42089"/>
          <a:stretch/>
        </p:blipFill>
        <p:spPr>
          <a:xfrm>
            <a:off x="9932494" y="4936660"/>
            <a:ext cx="1952678" cy="1763548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588" y="3626330"/>
            <a:ext cx="1365121" cy="1365121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278" y="2823043"/>
            <a:ext cx="3350525" cy="3350525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Rectangle 15"/>
          <p:cNvSpPr/>
          <p:nvPr/>
        </p:nvSpPr>
        <p:spPr>
          <a:xfrm>
            <a:off x="4317265" y="199675"/>
            <a:ext cx="3576051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r>
              <a:rPr lang="bg-BG" sz="6000" dirty="0" smtClean="0">
                <a:ln w="19050">
                  <a:solidFill>
                    <a:schemeClr val="bg1"/>
                  </a:solidFill>
                </a:ln>
                <a:solidFill>
                  <a:srgbClr val="EBC050"/>
                </a:solidFill>
                <a:effectLst/>
                <a:latin typeface="Arial Black" panose="020B0A04020102020204" pitchFamily="34" charset="0"/>
              </a:rPr>
              <a:t>Дизайн</a:t>
            </a:r>
            <a:endParaRPr lang="bg-BG" sz="6000" dirty="0">
              <a:ln w="19050">
                <a:solidFill>
                  <a:schemeClr val="bg1"/>
                </a:solidFill>
              </a:ln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68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Резултат с изображение за pugi xml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7" b="97333" l="0" r="9688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653" y="3645398"/>
            <a:ext cx="2388915" cy="2388915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dl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147" y="2029291"/>
            <a:ext cx="3666361" cy="2133157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71954" y="1900291"/>
            <a:ext cx="746016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noProof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C++ STL</a:t>
            </a:r>
          </a:p>
          <a:p>
            <a:pPr>
              <a:lnSpc>
                <a:spcPct val="150000"/>
              </a:lnSpc>
            </a:pPr>
            <a:r>
              <a:rPr lang="en-US" sz="3200" noProof="1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StringStream</a:t>
            </a:r>
            <a:endParaRPr lang="en-US" sz="3200" noProof="1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200" noProof="1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{Enum}</a:t>
            </a:r>
            <a:endParaRPr lang="en-US" sz="3200" noProof="1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200" noProof="1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PugiXML</a:t>
            </a:r>
            <a:endParaRPr lang="en-US" sz="3200" noProof="1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200" noProof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SDL</a:t>
            </a:r>
          </a:p>
          <a:p>
            <a:pPr>
              <a:lnSpc>
                <a:spcPct val="150000"/>
              </a:lnSpc>
            </a:pPr>
            <a:r>
              <a:rPr lang="bg-BG" sz="3200" noProof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Побитови </a:t>
            </a:r>
            <a:r>
              <a:rPr lang="bg-BG" sz="3200" noProof="1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операции</a:t>
            </a:r>
            <a:endParaRPr lang="en-US" sz="3200" noProof="1" smtClean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170886" y="353564"/>
            <a:ext cx="1186881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r>
              <a:rPr lang="bg-BG" sz="4000" dirty="0" smtClean="0">
                <a:ln w="19050">
                  <a:solidFill>
                    <a:schemeClr val="bg1"/>
                  </a:solidFill>
                </a:ln>
                <a:solidFill>
                  <a:srgbClr val="EBC050"/>
                </a:solidFill>
                <a:effectLst/>
                <a:latin typeface="Arial Black" panose="020B0A04020102020204" pitchFamily="34" charset="0"/>
              </a:rPr>
              <a:t>Структури от данни и особености в кода</a:t>
            </a:r>
            <a:endParaRPr lang="bg-BG" sz="4000" dirty="0">
              <a:ln w="19050">
                <a:solidFill>
                  <a:schemeClr val="bg1"/>
                </a:solidFill>
              </a:ln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56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Bent Arrow 52"/>
          <p:cNvSpPr/>
          <p:nvPr/>
        </p:nvSpPr>
        <p:spPr>
          <a:xfrm rot="5400000" flipV="1">
            <a:off x="7946542" y="3080801"/>
            <a:ext cx="2330529" cy="776037"/>
          </a:xfrm>
          <a:prstGeom prst="bentArrow">
            <a:avLst>
              <a:gd name="adj1" fmla="val 25000"/>
              <a:gd name="adj2" fmla="val 27494"/>
              <a:gd name="adj3" fmla="val 25000"/>
              <a:gd name="adj4" fmla="val 58100"/>
            </a:avLst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613011" y="4906748"/>
            <a:ext cx="2094427" cy="1549159"/>
          </a:xfrm>
          <a:prstGeom prst="round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Constants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55" name="Down Arrow 54"/>
          <p:cNvSpPr/>
          <p:nvPr/>
        </p:nvSpPr>
        <p:spPr>
          <a:xfrm rot="10800000">
            <a:off x="10894055" y="5322179"/>
            <a:ext cx="493978" cy="979934"/>
          </a:xfrm>
          <a:prstGeom prst="downArrow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Bent Arrow 55"/>
          <p:cNvSpPr/>
          <p:nvPr/>
        </p:nvSpPr>
        <p:spPr>
          <a:xfrm rot="5400000">
            <a:off x="10446426" y="3496362"/>
            <a:ext cx="883997" cy="1022740"/>
          </a:xfrm>
          <a:prstGeom prst="bentArrow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Bent Arrow 56"/>
          <p:cNvSpPr/>
          <p:nvPr/>
        </p:nvSpPr>
        <p:spPr>
          <a:xfrm rot="5400000" flipV="1">
            <a:off x="8345821" y="1262919"/>
            <a:ext cx="814081" cy="1812606"/>
          </a:xfrm>
          <a:prstGeom prst="bentArrow">
            <a:avLst>
              <a:gd name="adj1" fmla="val 25000"/>
              <a:gd name="adj2" fmla="val 27494"/>
              <a:gd name="adj3" fmla="val 25000"/>
              <a:gd name="adj4" fmla="val 43750"/>
            </a:avLst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Down Arrow 57"/>
          <p:cNvSpPr/>
          <p:nvPr/>
        </p:nvSpPr>
        <p:spPr>
          <a:xfrm>
            <a:off x="9888130" y="2384357"/>
            <a:ext cx="493978" cy="979934"/>
          </a:xfrm>
          <a:prstGeom prst="downArrow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U-Turn Arrow 58"/>
          <p:cNvSpPr/>
          <p:nvPr/>
        </p:nvSpPr>
        <p:spPr>
          <a:xfrm rot="16200000" flipV="1">
            <a:off x="5884392" y="4423978"/>
            <a:ext cx="2503642" cy="1150974"/>
          </a:xfrm>
          <a:prstGeom prst="uturnArrow">
            <a:avLst>
              <a:gd name="adj1" fmla="val 25000"/>
              <a:gd name="adj2" fmla="val 24112"/>
              <a:gd name="adj3" fmla="val 25000"/>
              <a:gd name="adj4" fmla="val 43750"/>
              <a:gd name="adj5" fmla="val 75000"/>
            </a:avLst>
          </a:prstGeom>
          <a:ln>
            <a:headEnd type="none" w="med" len="med"/>
            <a:tailEnd type="none" w="med" len="me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U-Turn Arrow 59"/>
          <p:cNvSpPr/>
          <p:nvPr/>
        </p:nvSpPr>
        <p:spPr>
          <a:xfrm rot="5400000" flipV="1">
            <a:off x="2761983" y="4536607"/>
            <a:ext cx="2554550" cy="1150974"/>
          </a:xfrm>
          <a:prstGeom prst="uturnArrow">
            <a:avLst>
              <a:gd name="adj1" fmla="val 25000"/>
              <a:gd name="adj2" fmla="val 24112"/>
              <a:gd name="adj3" fmla="val 25000"/>
              <a:gd name="adj4" fmla="val 43750"/>
              <a:gd name="adj5" fmla="val 75000"/>
            </a:avLst>
          </a:prstGeom>
          <a:ln>
            <a:headEnd type="none" w="med" len="med"/>
            <a:tailEnd type="none" w="med" len="me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4145746" y="2571719"/>
            <a:ext cx="2668438" cy="3031990"/>
          </a:xfrm>
          <a:prstGeom prst="round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U-Turn Arrow 61"/>
          <p:cNvSpPr/>
          <p:nvPr/>
        </p:nvSpPr>
        <p:spPr>
          <a:xfrm rot="5400000" flipV="1">
            <a:off x="2915703" y="2242068"/>
            <a:ext cx="1890914" cy="1150974"/>
          </a:xfrm>
          <a:prstGeom prst="uturnArrow">
            <a:avLst>
              <a:gd name="adj1" fmla="val 25000"/>
              <a:gd name="adj2" fmla="val 24112"/>
              <a:gd name="adj3" fmla="val 25000"/>
              <a:gd name="adj4" fmla="val 43750"/>
              <a:gd name="adj5" fmla="val 75000"/>
            </a:avLst>
          </a:prstGeom>
          <a:ln>
            <a:headEnd type="none" w="med" len="med"/>
            <a:tailEnd type="none" w="med" len="me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410639" y="1880257"/>
            <a:ext cx="2392326" cy="2536655"/>
          </a:xfrm>
          <a:prstGeom prst="roundRect">
            <a:avLst/>
          </a:prstGeom>
          <a:ln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Static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4597632" y="3691454"/>
            <a:ext cx="1754372" cy="797442"/>
          </a:xfrm>
          <a:prstGeom prst="roundRect">
            <a:avLst/>
          </a:prstGeom>
          <a:solidFill>
            <a:srgbClr val="00B0F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Game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634809" y="2510737"/>
            <a:ext cx="1943986" cy="797442"/>
          </a:xfrm>
          <a:prstGeom prst="roundRect">
            <a:avLst/>
          </a:prstGeom>
          <a:solidFill>
            <a:srgbClr val="37AA0E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Recovery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729616" y="3422320"/>
            <a:ext cx="1754372" cy="797442"/>
          </a:xfrm>
          <a:prstGeom prst="roundRect">
            <a:avLst/>
          </a:prstGeom>
          <a:solidFill>
            <a:srgbClr val="FF000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76200" prstMaterial="matte">
            <a:bevelT/>
            <a:extrusionClr>
              <a:schemeClr val="bg1"/>
            </a:extrusionClr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Sound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4387027" y="5715557"/>
            <a:ext cx="2185877" cy="797442"/>
          </a:xfrm>
          <a:prstGeom prst="roundRect">
            <a:avLst/>
          </a:prstGeom>
          <a:solidFill>
            <a:srgbClr val="37AA0E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noProof="1" smtClean="0">
                <a:latin typeface="Arial Black" panose="020B0A04020102020204" pitchFamily="34" charset="0"/>
              </a:rPr>
              <a:t>WinScreen</a:t>
            </a:r>
            <a:endParaRPr lang="en-US" sz="2400" noProof="1">
              <a:latin typeface="Arial Black" panose="020B0A04020102020204" pitchFamily="34" charset="0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4283802" y="1690688"/>
            <a:ext cx="2429539" cy="797442"/>
          </a:xfrm>
          <a:prstGeom prst="roundRect">
            <a:avLst/>
          </a:prstGeom>
          <a:solidFill>
            <a:srgbClr val="FF000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noProof="1" smtClean="0">
                <a:latin typeface="Arial Black" panose="020B0A04020102020204" pitchFamily="34" charset="0"/>
              </a:rPr>
              <a:t>TitleScreen</a:t>
            </a:r>
            <a:endParaRPr lang="en-US" sz="2400" noProof="1">
              <a:latin typeface="Arial Black" panose="020B0A04020102020204" pitchFamily="34" charset="0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7425672" y="2595079"/>
            <a:ext cx="1233650" cy="797442"/>
          </a:xfrm>
          <a:prstGeom prst="roundRect">
            <a:avLst/>
          </a:prstGeom>
          <a:solidFill>
            <a:srgbClr val="FF000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Dice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4340513" y="4600744"/>
            <a:ext cx="2270052" cy="797442"/>
          </a:xfrm>
          <a:prstGeom prst="roundRect">
            <a:avLst/>
          </a:prstGeom>
          <a:solidFill>
            <a:srgbClr val="FF000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noProof="1" smtClean="0">
                <a:latin typeface="Arial Black" panose="020B0A04020102020204" pitchFamily="34" charset="0"/>
              </a:rPr>
              <a:t>RuleScreen</a:t>
            </a:r>
            <a:endParaRPr lang="en-US" sz="2400" noProof="1">
              <a:latin typeface="Arial Black" panose="020B0A04020102020204" pitchFamily="34" charset="0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10398544" y="5708573"/>
            <a:ext cx="1464331" cy="797442"/>
          </a:xfrm>
          <a:prstGeom prst="roundRect">
            <a:avLst/>
          </a:prstGeom>
          <a:solidFill>
            <a:srgbClr val="37AA0E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Player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10377054" y="4488896"/>
            <a:ext cx="1505924" cy="797442"/>
          </a:xfrm>
          <a:prstGeom prst="roundRect">
            <a:avLst/>
          </a:prstGeom>
          <a:solidFill>
            <a:srgbClr val="37AA0E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Pawn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4597632" y="2782164"/>
            <a:ext cx="1754372" cy="797442"/>
          </a:xfrm>
          <a:prstGeom prst="roundRect">
            <a:avLst/>
          </a:prstGeom>
          <a:solidFill>
            <a:srgbClr val="00B0F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Controls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9257933" y="1740916"/>
            <a:ext cx="1754372" cy="797442"/>
          </a:xfrm>
          <a:prstGeom prst="roundRect">
            <a:avLst/>
          </a:prstGeom>
          <a:solidFill>
            <a:srgbClr val="00B0F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Texture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9430199" y="3364291"/>
            <a:ext cx="1409266" cy="797442"/>
          </a:xfrm>
          <a:prstGeom prst="roundRect">
            <a:avLst/>
          </a:prstGeom>
          <a:solidFill>
            <a:srgbClr val="00B0F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Sprite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917258" y="5510130"/>
            <a:ext cx="1485932" cy="797442"/>
          </a:xfrm>
          <a:prstGeom prst="roundRect">
            <a:avLst/>
          </a:prstGeom>
          <a:solidFill>
            <a:srgbClr val="00B0F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Shared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8239995" y="4628955"/>
            <a:ext cx="1409266" cy="797442"/>
          </a:xfrm>
          <a:prstGeom prst="roundRect">
            <a:avLst/>
          </a:prstGeom>
          <a:solidFill>
            <a:srgbClr val="00B0F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Button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0" name="Rectangle 79"/>
          <p:cNvSpPr/>
          <p:nvPr/>
        </p:nvSpPr>
        <p:spPr>
          <a:xfrm>
            <a:off x="2039687" y="200601"/>
            <a:ext cx="8131208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r>
              <a:rPr lang="bg-BG" sz="6000" dirty="0" smtClean="0">
                <a:ln w="19050">
                  <a:solidFill>
                    <a:schemeClr val="bg1"/>
                  </a:solidFill>
                </a:ln>
                <a:solidFill>
                  <a:srgbClr val="EBC050"/>
                </a:solidFill>
                <a:effectLst/>
                <a:latin typeface="Arial Black" panose="020B0A04020102020204" pitchFamily="34" charset="0"/>
              </a:rPr>
              <a:t>Структура на кода</a:t>
            </a:r>
            <a:endParaRPr lang="bg-BG" sz="6000" dirty="0">
              <a:ln w="19050">
                <a:solidFill>
                  <a:schemeClr val="bg1"/>
                </a:solidFill>
              </a:ln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48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1058">
            <a:off x="137835" y="1196935"/>
            <a:ext cx="5043057" cy="5043057"/>
          </a:xfrm>
          <a:prstGeom prst="rect">
            <a:avLst/>
          </a:prstGeom>
          <a:ln w="254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5588001" y="1745715"/>
            <a:ext cx="6858758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u="sng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public</a:t>
            </a:r>
            <a:r>
              <a:rPr lang="en-US" sz="2600" b="1" u="sng" dirty="0" smtClean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:</a:t>
            </a:r>
          </a:p>
          <a:p>
            <a:endParaRPr lang="en-US" sz="2600" b="1" u="sng" dirty="0">
              <a:solidFill>
                <a:srgbClr val="F0C352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 err="1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TitleScreen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	</a:t>
            </a:r>
            <a:endParaRPr lang="en-US" sz="2600" b="1" dirty="0" smtClean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</a:t>
            </a:r>
            <a:r>
              <a:rPr lang="en-US" sz="26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~</a:t>
            </a:r>
            <a:r>
              <a:rPr lang="en-US" sz="2600" b="1" dirty="0" err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TitleScreen</a:t>
            </a:r>
            <a:r>
              <a:rPr lang="en-US" sz="26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</a:p>
          <a:p>
            <a:endParaRPr lang="bg-BG" sz="2600" dirty="0">
              <a:solidFill>
                <a:srgbClr val="F0C352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void </a:t>
            </a:r>
            <a:r>
              <a:rPr lang="en-US" sz="2600" b="1" dirty="0" err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init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 </a:t>
            </a:r>
            <a:endParaRPr lang="en-US" sz="2600" b="1" dirty="0" smtClean="0">
              <a:solidFill>
                <a:srgbClr val="F0C352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 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void </a:t>
            </a:r>
            <a:r>
              <a:rPr lang="en-US" sz="2600" b="1" dirty="0" err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fadeIn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	</a:t>
            </a:r>
          </a:p>
          <a:p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 void </a:t>
            </a:r>
            <a:r>
              <a:rPr lang="en-US" sz="2600" b="1" dirty="0" err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fadeOut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	</a:t>
            </a:r>
          </a:p>
          <a:p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render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</a:p>
          <a:p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int </a:t>
            </a:r>
            <a:r>
              <a:rPr lang="en-US" sz="26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eventHandler</a:t>
            </a:r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(SDL_Event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&amp; e);</a:t>
            </a:r>
          </a:p>
          <a:p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 err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setContinue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(bool </a:t>
            </a:r>
            <a:r>
              <a:rPr lang="en-US" sz="2600" b="1" dirty="0" err="1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canContinue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bg-BG" sz="2600" dirty="0">
              <a:solidFill>
                <a:srgbClr val="F0C352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61805" y="283334"/>
            <a:ext cx="6974681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5255863" y="388717"/>
            <a:ext cx="6786563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r>
              <a:rPr lang="en-US" sz="44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Class</a:t>
            </a:r>
            <a:r>
              <a:rPr lang="en-US" sz="4400" dirty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: </a:t>
            </a:r>
            <a:r>
              <a:rPr lang="en-US" sz="5400" dirty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TitleScreen</a:t>
            </a:r>
            <a:endParaRPr lang="bg-BG" sz="5400" dirty="0">
              <a:ln>
                <a:solidFill>
                  <a:schemeClr val="bg1"/>
                </a:solidFill>
              </a:ln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01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9917" y="255506"/>
            <a:ext cx="6974681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273975" y="360889"/>
            <a:ext cx="6786563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en-US" sz="44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Class</a:t>
            </a:r>
            <a:r>
              <a:rPr lang="en-US" sz="4400" dirty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: </a:t>
            </a:r>
            <a:r>
              <a:rPr lang="en-US" sz="54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Game</a:t>
            </a:r>
            <a:endParaRPr lang="bg-BG" sz="5400" dirty="0">
              <a:ln>
                <a:solidFill>
                  <a:schemeClr val="bg1"/>
                </a:solidFill>
              </a:ln>
              <a:effectLst/>
              <a:latin typeface="Arial Black" panose="020B0A040201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1800" y="1645056"/>
            <a:ext cx="6408224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u="sng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2600" b="1" u="sng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endParaRPr lang="en-US" sz="2600" b="1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6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Game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6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Game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bg-BG" sz="2600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600" b="1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setEvent(SDL_Event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&amp; event);</a:t>
            </a: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 err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initGame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eventHandler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render</a:t>
            </a:r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600" b="1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6394">
            <a:off x="6524787" y="727941"/>
            <a:ext cx="5582010" cy="55820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560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837</TotalTime>
  <Words>330</Words>
  <Application>Microsoft Office PowerPoint</Application>
  <PresentationFormat>Widescreen</PresentationFormat>
  <Paragraphs>154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Arial Black</vt:lpstr>
      <vt:lpstr>Calibri</vt:lpstr>
      <vt:lpstr>Calibri Light</vt:lpstr>
      <vt:lpstr>Consolas</vt:lpstr>
      <vt:lpstr>Courier New</vt:lpstr>
      <vt:lpstr>Office Theme</vt:lpstr>
      <vt:lpstr>PowerPoint Presentation</vt:lpstr>
      <vt:lpstr>PowerPoint Presentation</vt:lpstr>
      <vt:lpstr>PowerPoint Presentation</vt:lpstr>
      <vt:lpstr>ДЕМОНСТРАЦИЯ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ludo</dc:title>
  <dc:creator>Iva Ivanova</dc:creator>
  <cp:lastModifiedBy>Admin</cp:lastModifiedBy>
  <cp:revision>109</cp:revision>
  <dcterms:created xsi:type="dcterms:W3CDTF">2017-07-20T21:23:31Z</dcterms:created>
  <dcterms:modified xsi:type="dcterms:W3CDTF">2017-07-26T07:59:08Z</dcterms:modified>
</cp:coreProperties>
</file>